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6"/>
  </p:notesMasterIdLst>
  <p:sldIdLst>
    <p:sldId id="284" r:id="rId2"/>
    <p:sldId id="276" r:id="rId3"/>
    <p:sldId id="277" r:id="rId4"/>
    <p:sldId id="283" r:id="rId5"/>
    <p:sldId id="285" r:id="rId6"/>
    <p:sldId id="289" r:id="rId7"/>
    <p:sldId id="290" r:id="rId8"/>
    <p:sldId id="259" r:id="rId9"/>
    <p:sldId id="260" r:id="rId10"/>
    <p:sldId id="261" r:id="rId11"/>
    <p:sldId id="294" r:id="rId12"/>
    <p:sldId id="262" r:id="rId13"/>
    <p:sldId id="291" r:id="rId14"/>
    <p:sldId id="263" r:id="rId15"/>
    <p:sldId id="264" r:id="rId16"/>
    <p:sldId id="265" r:id="rId17"/>
    <p:sldId id="293" r:id="rId18"/>
    <p:sldId id="281" r:id="rId19"/>
    <p:sldId id="273" r:id="rId20"/>
    <p:sldId id="292" r:id="rId21"/>
    <p:sldId id="274" r:id="rId22"/>
    <p:sldId id="275" r:id="rId23"/>
    <p:sldId id="278" r:id="rId24"/>
    <p:sldId id="266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1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25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38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5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6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74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87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90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5F0DD-5F69-4D8C-92E0-32561E0BA747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44109-D2ED-4809-BD99-4041EDA8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4907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4.jpeg" descr="PLSGHT WEB PHOTO 025 dark.jpg"/>
          <p:cNvPicPr>
            <a:picLocks noChangeAspect="1"/>
          </p:cNvPicPr>
          <p:nvPr/>
        </p:nvPicPr>
        <p:blipFill>
          <a:blip r:embed="rId2">
            <a:extLst/>
          </a:blip>
          <a:srcRect t="13564"/>
          <a:stretch>
            <a:fillRect/>
          </a:stretch>
        </p:blipFill>
        <p:spPr>
          <a:xfrm>
            <a:off x="0" y="-1"/>
            <a:ext cx="12192000" cy="7023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799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649472" y="3199130"/>
            <a:ext cx="3342863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56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4"/>
          </p:nvPr>
        </p:nvSpPr>
        <p:spPr>
          <a:xfrm>
            <a:off x="2026435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5"/>
          </p:nvPr>
        </p:nvSpPr>
        <p:spPr>
          <a:xfrm>
            <a:off x="6482627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pic" sz="quarter" idx="16"/>
          </p:nvPr>
        </p:nvSpPr>
        <p:spPr>
          <a:xfrm>
            <a:off x="272594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pic" sz="quarter" idx="17"/>
          </p:nvPr>
        </p:nvSpPr>
        <p:spPr>
          <a:xfrm>
            <a:off x="718213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9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1365285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5"/>
          </p:nvPr>
        </p:nvSpPr>
        <p:spPr>
          <a:xfrm>
            <a:off x="4802421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pic" sz="quarter" idx="16"/>
          </p:nvPr>
        </p:nvSpPr>
        <p:spPr>
          <a:xfrm>
            <a:off x="151690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pic" sz="quarter" idx="17"/>
          </p:nvPr>
        </p:nvSpPr>
        <p:spPr>
          <a:xfrm>
            <a:off x="495404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quarter" idx="18"/>
          </p:nvPr>
        </p:nvSpPr>
        <p:spPr>
          <a:xfrm>
            <a:off x="839117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9"/>
          </p:nvPr>
        </p:nvSpPr>
        <p:spPr>
          <a:xfrm>
            <a:off x="8239556" y="4892040"/>
            <a:ext cx="2587159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7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4"/>
          </p:nvPr>
        </p:nvSpPr>
        <p:spPr>
          <a:xfrm>
            <a:off x="1035835" y="47650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5"/>
          </p:nvPr>
        </p:nvSpPr>
        <p:spPr>
          <a:xfrm>
            <a:off x="3634021" y="4765040"/>
            <a:ext cx="23128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6"/>
          </p:nvPr>
        </p:nvSpPr>
        <p:spPr>
          <a:xfrm>
            <a:off x="6259601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pic" sz="quarter" idx="17"/>
          </p:nvPr>
        </p:nvSpPr>
        <p:spPr>
          <a:xfrm>
            <a:off x="103736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8"/>
          </p:nvPr>
        </p:nvSpPr>
        <p:spPr>
          <a:xfrm>
            <a:off x="364848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9"/>
          </p:nvPr>
        </p:nvSpPr>
        <p:spPr>
          <a:xfrm>
            <a:off x="625960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20"/>
          </p:nvPr>
        </p:nvSpPr>
        <p:spPr>
          <a:xfrm>
            <a:off x="887072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21"/>
          </p:nvPr>
        </p:nvSpPr>
        <p:spPr>
          <a:xfrm>
            <a:off x="8854736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9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4"/>
          </p:nvPr>
        </p:nvSpPr>
        <p:spPr>
          <a:xfrm>
            <a:off x="1752115" y="32664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pic" sz="quarter" idx="15"/>
          </p:nvPr>
        </p:nvSpPr>
        <p:spPr>
          <a:xfrm>
            <a:off x="20689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9525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pic" sz="quarter" idx="16"/>
          </p:nvPr>
        </p:nvSpPr>
        <p:spPr>
          <a:xfrm>
            <a:off x="52693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1529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pic" sz="quarter" idx="17"/>
          </p:nvPr>
        </p:nvSpPr>
        <p:spPr>
          <a:xfrm>
            <a:off x="8469709" y="150472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521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5" name="Shape 195"/>
          <p:cNvSpPr>
            <a:spLocks noGrp="1"/>
          </p:cNvSpPr>
          <p:nvPr>
            <p:ph type="pic" sz="quarter" idx="18"/>
          </p:nvPr>
        </p:nvSpPr>
        <p:spPr>
          <a:xfrm>
            <a:off x="20689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9525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sz="quarter" idx="19"/>
          </p:nvPr>
        </p:nvSpPr>
        <p:spPr>
          <a:xfrm>
            <a:off x="52693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1529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pic" sz="quarter" idx="20"/>
          </p:nvPr>
        </p:nvSpPr>
        <p:spPr>
          <a:xfrm>
            <a:off x="8469709" y="387708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3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4"/>
          </p:nvPr>
        </p:nvSpPr>
        <p:spPr>
          <a:xfrm>
            <a:off x="1042981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5"/>
          </p:nvPr>
        </p:nvSpPr>
        <p:spPr>
          <a:xfrm>
            <a:off x="6210254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566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80273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5"/>
          </p:nvPr>
        </p:nvSpPr>
        <p:spPr>
          <a:xfrm>
            <a:off x="439937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6"/>
          </p:nvPr>
        </p:nvSpPr>
        <p:spPr>
          <a:xfrm>
            <a:off x="799601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70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4"/>
          </p:nvPr>
        </p:nvSpPr>
        <p:spPr>
          <a:xfrm>
            <a:off x="1065385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5"/>
          </p:nvPr>
        </p:nvSpPr>
        <p:spPr>
          <a:xfrm>
            <a:off x="6216981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6"/>
          </p:nvPr>
        </p:nvSpPr>
        <p:spPr>
          <a:xfrm>
            <a:off x="1065385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7"/>
          </p:nvPr>
        </p:nvSpPr>
        <p:spPr>
          <a:xfrm>
            <a:off x="6216981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45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245337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620241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37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7"/>
          </p:nvPr>
        </p:nvSpPr>
        <p:spPr>
          <a:xfrm>
            <a:off x="57885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8"/>
          </p:nvPr>
        </p:nvSpPr>
        <p:spPr>
          <a:xfrm>
            <a:off x="432789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9"/>
          </p:nvPr>
        </p:nvSpPr>
        <p:spPr>
          <a:xfrm>
            <a:off x="807693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66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5.jpeg" descr="PLSGHT WEB PHOTO 044 dark.jpg"/>
          <p:cNvPicPr>
            <a:picLocks noChangeAspect="1"/>
          </p:cNvPicPr>
          <p:nvPr/>
        </p:nvPicPr>
        <p:blipFill>
          <a:blip r:embed="rId2">
            <a:extLst/>
          </a:blip>
          <a:srcRect t="6389" b="921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71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107815" y="2441955"/>
            <a:ext cx="10101307" cy="141732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4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4"/>
          </p:nvPr>
        </p:nvSpPr>
        <p:spPr>
          <a:xfrm>
            <a:off x="1163319" y="3854196"/>
            <a:ext cx="9762890" cy="459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822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sz="quarter" idx="13"/>
          </p:nvPr>
        </p:nvSpPr>
        <p:spPr>
          <a:xfrm>
            <a:off x="1107815" y="2785109"/>
            <a:ext cx="9976371" cy="828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5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4"/>
          </p:nvPr>
        </p:nvSpPr>
        <p:spPr>
          <a:xfrm>
            <a:off x="1163319" y="3559810"/>
            <a:ext cx="9469044" cy="5105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286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6238351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4"/>
          </p:nvPr>
        </p:nvSpPr>
        <p:spPr>
          <a:xfrm>
            <a:off x="562865" y="3199130"/>
            <a:ext cx="34294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447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3"/>
          </p:nvPr>
        </p:nvSpPr>
        <p:spPr>
          <a:xfrm>
            <a:off x="527146" y="3199130"/>
            <a:ext cx="346518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29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50707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595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341936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022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sz="half" idx="13"/>
          </p:nvPr>
        </p:nvSpPr>
        <p:spPr>
          <a:xfrm>
            <a:off x="1823757" y="2278379"/>
            <a:ext cx="8544486" cy="2301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1" cy="368301"/>
          </a:xfrm>
          <a:prstGeom prst="rect">
            <a:avLst/>
          </a:prstGeom>
        </p:spPr>
        <p:txBody>
          <a:bodyPr wrap="square"/>
          <a:lstStyle>
            <a:lvl1pPr algn="l" defTabSz="586002">
              <a:spcBef>
                <a:spcPts val="1800"/>
              </a:spcBef>
              <a:defRPr sz="1800">
                <a:solidFill>
                  <a:srgbClr val="000000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9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624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15610" y="992763"/>
            <a:ext cx="11360802" cy="2736803"/>
          </a:xfrm>
          <a:prstGeom prst="rect">
            <a:avLst/>
          </a:prstGeom>
        </p:spPr>
        <p:txBody>
          <a:bodyPr lIns="121898" tIns="121898" rIns="121898" bIns="121898" anchor="b">
            <a:normAutofit/>
          </a:bodyPr>
          <a:lstStyle>
            <a:lvl1pPr defTabSz="1219200">
              <a:lnSpc>
                <a:spcPct val="100000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xfrm>
            <a:off x="415597" y="3778833"/>
            <a:ext cx="11360802" cy="1056802"/>
          </a:xfrm>
          <a:prstGeom prst="rect">
            <a:avLst/>
          </a:prstGeom>
        </p:spPr>
        <p:txBody>
          <a:bodyPr lIns="121898" tIns="121898" rIns="121898" bIns="121898">
            <a:normAutofit/>
          </a:bodyPr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8" name="image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859" y="0"/>
            <a:ext cx="1263371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602378" y="6271683"/>
            <a:ext cx="425947" cy="416546"/>
          </a:xfrm>
          <a:prstGeom prst="rect">
            <a:avLst/>
          </a:prstGeom>
        </p:spPr>
        <p:txBody>
          <a:bodyPr lIns="121865" tIns="121865" rIns="121865" bIns="121865"/>
          <a:lstStyle>
            <a:lvl1pPr defTabSz="1219200">
              <a:defRPr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78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xfrm>
            <a:off x="2416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1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6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1" cy="69065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73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483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49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6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03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gre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83820" y="83819"/>
            <a:ext cx="12009857" cy="6680776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55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11474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47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4221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7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5932013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641006" y="3199130"/>
            <a:ext cx="335132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9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96945" y="457200"/>
            <a:ext cx="10798110" cy="285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96946" y="6370320"/>
            <a:ext cx="10798109" cy="285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4" r:id="rId26"/>
    <p:sldLayoutId id="2147483905" r:id="rId27"/>
    <p:sldLayoutId id="2147483906" r:id="rId28"/>
    <p:sldLayoutId id="2147483908" r:id="rId29"/>
    <p:sldLayoutId id="2147483909" r:id="rId30"/>
    <p:sldLayoutId id="2147483910" r:id="rId31"/>
    <p:sldLayoutId id="2147483911" r:id="rId32"/>
    <p:sldLayoutId id="2147483912" r:id="rId33"/>
  </p:sldLayoutIdLst>
  <p:transition spd="med"/>
  <p:txStyles>
    <p:titleStyle>
      <a:lvl1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1pPr>
      <a:lvl2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2pPr>
      <a:lvl3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3pPr>
      <a:lvl4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4pPr>
      <a:lvl5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5pPr>
      <a:lvl6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6pPr>
      <a:lvl7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7pPr>
      <a:lvl8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8pPr>
      <a:lvl9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9pPr>
    </p:titleStyle>
    <p:bodyStyle>
      <a:lvl1pPr marL="57150" marR="0" indent="-57150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25000"/>
        <a:buFont typeface="Myriad Pro"/>
        <a:buChar char=" 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1pPr>
      <a:lvl2pPr marL="586002" marR="0" indent="-288929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2pPr>
      <a:lvl3pPr marL="883074" marR="0" indent="-28689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6724" marR="0" indent="-213648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▪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95829" marR="0" indent="-29910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5pPr>
      <a:lvl6pPr marL="1763533" marR="0" indent="-36973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7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6pPr>
      <a:lvl7pPr marL="3797302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7pPr>
      <a:lvl8pPr marL="4383306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8pPr>
      <a:lvl9pPr marL="4969307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1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25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38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5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6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74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87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90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ot-framework/dotnet/bot-builder-dotnet-overview" TargetMode="External"/><Relationship Id="rId2" Type="http://schemas.openxmlformats.org/officeDocument/2006/relationships/hyperlink" Target="https://dev.botframework.com/bots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microsoft.com/en-us/bot-framework/debug-bots-cortana-skill-invoke" TargetMode="External"/><Relationship Id="rId5" Type="http://schemas.openxmlformats.org/officeDocument/2006/relationships/hyperlink" Target="https://docs.microsoft.com/en-us/cortana/getstarted" TargetMode="External"/><Relationship Id="rId4" Type="http://schemas.openxmlformats.org/officeDocument/2006/relationships/hyperlink" Target="https://github.com/Microsoft/BotBuilder-Samples/tree/master/CShar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954977.aspx" TargetMode="External"/><Relationship Id="rId2" Type="http://schemas.openxmlformats.org/officeDocument/2006/relationships/hyperlink" Target="http://blogs.msdn.com/b/arsurya/archive/2015/07/06/integrating-cortana-in-your-universal-windows-app-using-visual-studio-2015.aspx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sdn.microsoft.com/en-us/library/windows/apps/xaml/dn974228.aspx" TargetMode="External"/><Relationship Id="rId5" Type="http://schemas.openxmlformats.org/officeDocument/2006/relationships/hyperlink" Target="https://msdn.microsoft.com/en-us/library/windows/apps/mt187314.aspx" TargetMode="External"/><Relationship Id="rId4" Type="http://schemas.openxmlformats.org/officeDocument/2006/relationships/hyperlink" Target="https://msdn.microsoft.com/en-us/library/windows/apps/windows.media.speechrecognition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596121.aspx" TargetMode="External"/><Relationship Id="rId2" Type="http://schemas.openxmlformats.org/officeDocument/2006/relationships/hyperlink" Target="https://msdn.microsoft.com/en-us/library/windows/apps/xaml/dn974233.aspx" TargetMode="Externa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41261.aspx" TargetMode="External"/><Relationship Id="rId2" Type="http://schemas.openxmlformats.org/officeDocument/2006/relationships/hyperlink" Target="https://msdn.microsoft.com/en-us/library/windows/apps/windows.devices.geolocation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.ui.xaml.controls.maps.location.aspx" TargetMode="External"/><Relationship Id="rId4" Type="http://schemas.openxmlformats.org/officeDocument/2006/relationships/hyperlink" Target="http://jamescroft.co.uk/blog/uwp/exploring-windows-10-sdk-new-map-contro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05768.aspx#extension_sdks" TargetMode="External"/><Relationship Id="rId2" Type="http://schemas.openxmlformats.org/officeDocument/2006/relationships/hyperlink" Target="https://msdn.microsoft.com/en-us/library/windows/apps/xaml/dn894631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/apps/xaml/dn741261.aspx" TargetMode="External"/><Relationship Id="rId4" Type="http://schemas.openxmlformats.org/officeDocument/2006/relationships/hyperlink" Target="https://msdn.microsoft.com/en-us/library/windows/apps/hh465427.aspx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dwarren/Cortana-Location-UWP" TargetMode="External"/><Relationship Id="rId2" Type="http://schemas.openxmlformats.org/officeDocument/2006/relationships/hyperlink" Target="https://dannydwarren.github.io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dannydwarren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650" y="3390900"/>
            <a:ext cx="1410197" cy="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3" y="4482617"/>
            <a:ext cx="1372807" cy="133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6" name="Shape 456"/>
          <p:cNvSpPr/>
          <p:nvPr/>
        </p:nvSpPr>
        <p:spPr>
          <a:xfrm>
            <a:off x="885747" y="1360453"/>
            <a:ext cx="10406003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8" tIns="60958" rIns="60958" bIns="60958" anchor="ctr">
            <a:spAutoFit/>
          </a:bodyPr>
          <a:lstStyle>
            <a:lvl1pPr algn="ctr" defTabSz="1219200">
              <a:buClr>
                <a:srgbClr val="FFFFFF"/>
              </a:buClr>
              <a:buSzPct val="25000"/>
              <a:buFont typeface="Montserrat"/>
              <a:buChar char=" "/>
              <a:defRPr sz="7300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rPr lang="en-US" sz="7200" dirty="0"/>
              <a:t>Hey Cortana, Where Am I?</a:t>
            </a:r>
            <a:endParaRPr sz="7200" dirty="0"/>
          </a:p>
        </p:txBody>
      </p:sp>
      <p:sp>
        <p:nvSpPr>
          <p:cNvPr id="457" name="Shape 457"/>
          <p:cNvSpPr/>
          <p:nvPr/>
        </p:nvSpPr>
        <p:spPr>
          <a:xfrm>
            <a:off x="5543302" y="4511662"/>
            <a:ext cx="5175826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 Warren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dannydwarren@gmail.com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593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Speech Recognizers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519717" cy="739146"/>
          </a:xfrm>
        </p:spPr>
        <p:txBody>
          <a:bodyPr/>
          <a:lstStyle/>
          <a:p>
            <a:r>
              <a:rPr lang="en-US" dirty="0" err="1"/>
              <a:t>SpeechRecognizer.RecognizeWithUIAsync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built in Speech UI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97235" y="1681163"/>
            <a:ext cx="5357813" cy="739147"/>
          </a:xfrm>
        </p:spPr>
        <p:txBody>
          <a:bodyPr/>
          <a:lstStyle/>
          <a:p>
            <a:r>
              <a:rPr lang="en-US" dirty="0" err="1"/>
              <a:t>SpeechRecognizer.RecognizeAsync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6997" y="2505075"/>
            <a:ext cx="5183188" cy="3684588"/>
          </a:xfrm>
        </p:spPr>
        <p:txBody>
          <a:bodyPr/>
          <a:lstStyle/>
          <a:p>
            <a:r>
              <a:rPr lang="en-US" dirty="0"/>
              <a:t>App must provide any desired UI for interaction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6" y="2833541"/>
            <a:ext cx="2117159" cy="3528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86" y="2833541"/>
            <a:ext cx="2117158" cy="35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6CC0-8301-4A7D-8688-2D14BFFC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SpeechRecognizer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AF97-6630-4391-ABD7-3551CA9E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StartSpeechRecognition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commands)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string.Empty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ISpeechRecognitionConstraint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SpeechRecognitionListConstraint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(commands);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speechRecognizerCaptainsLogCommand.Constraints.Add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speechRecognizerCaptainsLogCommand.CompileConstraintsAsync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speechRecognizerCaptainsLogCommand.RecognizeAsync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commandResult.Status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SpeechRecognitionResultStatus.Success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commandResult.Confidence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SpeechRecognitionConfidence.Rejected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continue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04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Choosing a </a:t>
            </a:r>
            <a:r>
              <a:rPr lang="en-US" dirty="0" err="1"/>
              <a:t>ISpeechRecognitionConstraint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000"/>
              </a:lnSpc>
            </a:pPr>
            <a:r>
              <a:rPr lang="en-US" dirty="0" err="1"/>
              <a:t>SpeechRecognitionTopicConstraint</a:t>
            </a:r>
            <a:r>
              <a:rPr lang="en-US" dirty="0"/>
              <a:t>(</a:t>
            </a:r>
          </a:p>
          <a:p>
            <a:pPr marL="297073" lvl="1" indent="0">
              <a:lnSpc>
                <a:spcPts val="1000"/>
              </a:lnSpc>
              <a:buNone/>
            </a:pPr>
            <a:r>
              <a:rPr lang="en-US" dirty="0" err="1"/>
              <a:t>SpeechRecognitionScenario.Dictation</a:t>
            </a:r>
            <a:r>
              <a:rPr lang="en-US" dirty="0"/>
              <a:t>, “</a:t>
            </a:r>
            <a:r>
              <a:rPr lang="en-US" dirty="0" err="1"/>
              <a:t>TopicHint</a:t>
            </a:r>
            <a:r>
              <a:rPr lang="en-US" dirty="0"/>
              <a:t>”, “Tag" )</a:t>
            </a:r>
          </a:p>
          <a:p>
            <a:pPr lvl="1">
              <a:lnSpc>
                <a:spcPts val="1000"/>
              </a:lnSpc>
            </a:pPr>
            <a:r>
              <a:rPr lang="en-US" sz="1800" dirty="0" err="1"/>
              <a:t>SpeechRecognitionScenario</a:t>
            </a:r>
            <a:r>
              <a:rPr lang="en-US" sz="1800" dirty="0"/>
              <a:t> options</a:t>
            </a:r>
          </a:p>
          <a:p>
            <a:pPr lvl="2">
              <a:lnSpc>
                <a:spcPts val="1000"/>
              </a:lnSpc>
            </a:pPr>
            <a:r>
              <a:rPr lang="en-US" sz="1800" dirty="0"/>
              <a:t>Dictation</a:t>
            </a:r>
          </a:p>
          <a:p>
            <a:pPr lvl="2">
              <a:lnSpc>
                <a:spcPts val="1000"/>
              </a:lnSpc>
            </a:pPr>
            <a:r>
              <a:rPr lang="en-US" sz="1800" dirty="0" err="1"/>
              <a:t>FormFilling</a:t>
            </a:r>
            <a:endParaRPr lang="en-US" sz="1800" dirty="0"/>
          </a:p>
          <a:p>
            <a:pPr lvl="2">
              <a:lnSpc>
                <a:spcPts val="1000"/>
              </a:lnSpc>
            </a:pPr>
            <a:r>
              <a:rPr lang="en-US" sz="1800" dirty="0" err="1"/>
              <a:t>WebSearch</a:t>
            </a:r>
            <a:endParaRPr lang="en-US" sz="1800" dirty="0"/>
          </a:p>
          <a:p>
            <a:r>
              <a:rPr lang="en-US" dirty="0" err="1"/>
              <a:t>SpeechRecognitionListConstraint</a:t>
            </a:r>
            <a:r>
              <a:rPr lang="en-US" dirty="0"/>
              <a:t>( new[] { "1", "2" }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Created in code from a list of strings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Extremely light weight, fast, and accurate</a:t>
            </a:r>
          </a:p>
          <a:p>
            <a:r>
              <a:rPr lang="en-US" dirty="0" err="1"/>
              <a:t>SpeechRecognitionGrammarFileConstraint</a:t>
            </a:r>
            <a:r>
              <a:rPr lang="en-US" dirty="0"/>
              <a:t> ( [SRGS File]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“[Can] capture multiple semantic meanings in a single recognition”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Industry Standard (meaning portable to other platforms)</a:t>
            </a:r>
          </a:p>
        </p:txBody>
      </p:sp>
    </p:spTree>
    <p:extLst>
      <p:ext uri="{BB962C8B-B14F-4D97-AF65-F5344CB8AC3E}">
        <p14:creationId xmlns:p14="http://schemas.microsoft.com/office/powerpoint/2010/main" val="24226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LOCATION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28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Single Shot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Geolocator.DesiredAccuracy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Check-In’s</a:t>
            </a:r>
          </a:p>
          <a:p>
            <a:pPr lvl="1"/>
            <a:r>
              <a:rPr lang="en-US" dirty="0"/>
              <a:t>Placing a geocache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Where did I park?</a:t>
            </a:r>
          </a:p>
          <a:p>
            <a:pPr lvl="1"/>
            <a:r>
              <a:rPr lang="en-US" dirty="0"/>
              <a:t>What country am I in?</a:t>
            </a:r>
          </a:p>
        </p:txBody>
      </p:sp>
    </p:spTree>
    <p:extLst>
      <p:ext uri="{BB962C8B-B14F-4D97-AF65-F5344CB8AC3E}">
        <p14:creationId xmlns:p14="http://schemas.microsoft.com/office/powerpoint/2010/main" val="319524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Continuous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Interval</a:t>
            </a:r>
          </a:p>
          <a:p>
            <a:r>
              <a:rPr lang="en-US" dirty="0"/>
              <a:t>Movement Interval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Mt. Biking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047251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Geolocator.StatusChanged</a:t>
            </a:r>
            <a:r>
              <a:rPr lang="en-US" dirty="0"/>
              <a:t> to provide progress feedback to the user</a:t>
            </a:r>
          </a:p>
          <a:p>
            <a:r>
              <a:rPr lang="en-US" dirty="0"/>
              <a:t>Consider Battery Life</a:t>
            </a:r>
          </a:p>
          <a:p>
            <a:r>
              <a:rPr lang="en-US" dirty="0"/>
              <a:t>Personally Identifiable Information</a:t>
            </a:r>
          </a:p>
          <a:p>
            <a:pPr lvl="1"/>
            <a:r>
              <a:rPr lang="en-US" dirty="0"/>
              <a:t>Oh, Behave!!!</a:t>
            </a:r>
          </a:p>
        </p:txBody>
      </p:sp>
    </p:spTree>
    <p:extLst>
      <p:ext uri="{BB962C8B-B14F-4D97-AF65-F5344CB8AC3E}">
        <p14:creationId xmlns:p14="http://schemas.microsoft.com/office/powerpoint/2010/main" val="290198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MY RESEARCH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642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Cortana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Register and manage bots here</a:t>
            </a:r>
            <a:endParaRPr lang="en-US" sz="1600" dirty="0">
              <a:hlinkClick r:id="rId2"/>
            </a:endParaRP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https://dev.botframework.com/bots</a:t>
            </a:r>
            <a:endParaRPr lang="en-US" sz="1600" dirty="0"/>
          </a:p>
          <a:p>
            <a:r>
              <a:rPr lang="en-US" sz="1600" dirty="0"/>
              <a:t>Bot Builder SDK for .NET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https://docs.microsoft.com/en-us/bot-framework/dotnet/bot-builder-dotnet-overview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Samples: </a:t>
            </a:r>
            <a:r>
              <a:rPr lang="en-US" sz="1600" dirty="0">
                <a:hlinkClick r:id="rId4"/>
              </a:rPr>
              <a:t>https://github.com/Microsoft/BotBuilder-Samples/tree/master/CSharp</a:t>
            </a:r>
            <a:r>
              <a:rPr lang="en-US" sz="1600" dirty="0"/>
              <a:t>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DirectLine</a:t>
            </a:r>
            <a:r>
              <a:rPr lang="en-US" sz="1600" dirty="0"/>
              <a:t> : Consume bot in external application such as Mobile App or Website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MultiDialogs</a:t>
            </a:r>
            <a:r>
              <a:rPr lang="en-US" sz="1600" dirty="0"/>
              <a:t> : Dialogs calling Dialogs with retries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\demo-</a:t>
            </a:r>
            <a:r>
              <a:rPr lang="en-US" sz="1600" dirty="0" err="1"/>
              <a:t>RollerSkill</a:t>
            </a:r>
            <a:r>
              <a:rPr lang="en-US" sz="1600" dirty="0"/>
              <a:t> : Cortana Skill Demo</a:t>
            </a:r>
          </a:p>
          <a:p>
            <a:r>
              <a:rPr lang="en-US" sz="1600" dirty="0"/>
              <a:t>Create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https://docs.microsoft.com/en-us/cortana/getstarted</a:t>
            </a:r>
            <a:endParaRPr lang="en-US" sz="1600" dirty="0"/>
          </a:p>
          <a:p>
            <a:r>
              <a:rPr lang="en-US" sz="1600" dirty="0"/>
              <a:t>Test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https://docs.microsoft.com/en-us/bot-framework/debug-bots-cortana-skill-invoke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445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Cortana in Win10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http://blogs.msdn.com/b/arsurya/archive/2015/07/06/integrating-cortana-in-your-universal-windows-app-using-visual-studio-2015.aspx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VCD Definition for Win10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https://msdn.microsoft.com/en-us/library/dn954977.aspx</a:t>
            </a:r>
            <a:r>
              <a:rPr lang="en-US" sz="1600" dirty="0"/>
              <a:t> 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To activate an app and initiate an action using a voice command, the app must register a VCD file that contains a </a:t>
            </a:r>
            <a:r>
              <a:rPr lang="en-US" sz="1600" dirty="0" err="1"/>
              <a:t>CommandSet</a:t>
            </a:r>
            <a:r>
              <a:rPr lang="en-US" sz="1600" dirty="0"/>
              <a:t> with a language that matches the speech language that the user selected on their device. This language is set by the user on the device Settings &gt; System &gt; Speech &gt; Speech Language screen.</a:t>
            </a:r>
          </a:p>
          <a:p>
            <a:pPr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Speech Namespace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https://msdn.microsoft.com/en-us/library/windows/apps/windows.media.speechrecognition.aspx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App Service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https://msdn.microsoft.com/en-us/library/windows/apps/mt187314.aspx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Background App with Voice Commands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https://msdn.microsoft.com/en-us/library/windows/apps/xaml/dn974228.aspx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11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Guidelines for working within Cortana UI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https://msdn.microsoft.com/en-us/library/windows/apps/xaml/dn974233.aspx</a:t>
            </a:r>
            <a:endParaRPr lang="en-US" sz="1600" dirty="0"/>
          </a:p>
          <a:p>
            <a:pPr marL="57150" lvl="1" indent="-57150">
              <a:lnSpc>
                <a:spcPts val="1500"/>
              </a:lnSpc>
              <a:buSzPct val="25000"/>
              <a:buFont typeface="Myriad Pro"/>
              <a:buChar char=" "/>
            </a:pPr>
            <a:r>
              <a:rPr lang="en-US" sz="1600" dirty="0"/>
              <a:t>Guidelines for working with foreground Speech Recognition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https://msdn.microsoft.com/en-us/library/windows/apps/xaml/dn596121.aspx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03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Geolocation (namespace aka API):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https://msdn.microsoft.com/en-us/library/windows/apps/windows.devices.geolocation.aspx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Accuracy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Circumstances and Settings required to work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How to get access to Location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If denied need to send the user to settings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https://msdn.microsoft.com/en-us/library/windows/apps/xaml/dn741261.aspx</a:t>
            </a:r>
            <a:r>
              <a:rPr lang="en-US" sz="1600" dirty="0"/>
              <a:t> </a:t>
            </a:r>
          </a:p>
          <a:p>
            <a:r>
              <a:rPr lang="en-US" sz="1600" dirty="0"/>
              <a:t>Intro to </a:t>
            </a:r>
            <a:r>
              <a:rPr lang="en-US" sz="1600" dirty="0" err="1"/>
              <a:t>MapControl</a:t>
            </a:r>
            <a:r>
              <a:rPr lang="en-US" sz="1600" dirty="0"/>
              <a:t> and its MVVM Support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http://jamescroft.co.uk/blog/uwp/exploring-windows-10-sdk-new-map-control/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Attached Location Prop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https://msdn.microsoft.com/en-us/library/windows.ui.xaml.controls.maps.location.aspx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16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Helpful UWP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 to Universal Windows Platform (UWP) apps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https://msdn.microsoft.com/en-us/library/windows/apps/xaml/dn894631.aspx</a:t>
            </a:r>
            <a:r>
              <a:rPr lang="en-US" sz="1600" dirty="0"/>
              <a:t> </a:t>
            </a:r>
          </a:p>
          <a:p>
            <a:pPr>
              <a:lnSpc>
                <a:spcPts val="1500"/>
              </a:lnSpc>
            </a:pPr>
            <a:r>
              <a:rPr lang="en-US" sz="1600" dirty="0"/>
              <a:t>Porting a Windows Runtime 8 project to a Universal Windows Platform (UWP) project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https://msdn.microsoft.com/en-us/library/windows/apps/xaml/dn705768.aspx#extension_sdks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Planning your App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https://msdn.microsoft.com/en-us/library/windows/apps/hh465427.aspx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Settings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https://msdn.microsoft.com/en-us/library/windows/apps/xaml/dn741261.aspx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736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Download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404" y="1606272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https://dannydwarren.github.io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198" y="217228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https://github.com/dannydwarren/Cortana-Location-UWP</a:t>
            </a:r>
            <a:r>
              <a:rPr lang="en-US" dirty="0"/>
              <a:t>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6559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Interested in talking more?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00842" y="3798917"/>
            <a:ext cx="9390315" cy="18828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Contact Me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dannydwarren@gmail.com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Mention That Conference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</p:txBody>
      </p:sp>
    </p:spTree>
    <p:extLst>
      <p:ext uri="{BB962C8B-B14F-4D97-AF65-F5344CB8AC3E}">
        <p14:creationId xmlns:p14="http://schemas.microsoft.com/office/powerpoint/2010/main" val="16085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190781"/>
            <a:ext cx="7398001" cy="447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Mission:</a:t>
            </a:r>
            <a:r>
              <a:rPr lang="en-US" dirty="0"/>
              <a:t> 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Software Craftsmanship:</a:t>
            </a:r>
            <a:r>
              <a:rPr lang="en-US" dirty="0"/>
              <a:t> 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Continual Improvement:</a:t>
            </a:r>
            <a:r>
              <a:rPr lang="en-US" dirty="0"/>
              <a:t> This is why I can be here with you!</a:t>
            </a:r>
          </a:p>
          <a:p>
            <a:r>
              <a:rPr lang="en-US" sz="2400" dirty="0"/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Graduate 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Years Custom Application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Built NUI solutions: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Touch, Gestures (Touchless), &amp; Mouse and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MVP Alumnus in Windows Platform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Oct 2013 – Oct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Avid Mt. Biker and aspiring Rock Climber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612439" y="2868195"/>
            <a:ext cx="2888670" cy="109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8" tIns="60958" rIns="60958" bIns="60958" anchor="ctr">
            <a:spAutoFit/>
          </a:bodyPr>
          <a:lstStyle/>
          <a:p>
            <a:pPr marL="78579" indent="-78579" algn="r" defTabSz="781336">
              <a:spcBef>
                <a:spcPts val="2400"/>
              </a:spcBef>
              <a:buSzPct val="25000"/>
              <a:buFont typeface="Myriad Pro"/>
              <a:buChar char=" "/>
              <a:defRPr sz="4200">
                <a:solidFill>
                  <a:srgbClr val="000000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pPr>
            <a:r>
              <a:rPr lang="en-US" sz="4400" dirty="0"/>
              <a:t>About</a:t>
            </a:r>
            <a:br>
              <a:rPr dirty="0"/>
            </a:br>
            <a:r>
              <a:rPr lang="en-US" sz="1900" dirty="0"/>
              <a:t>Danny &amp; Pluralsight</a:t>
            </a:r>
            <a:endParaRPr sz="1900" dirty="0"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40" y="720921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964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CORTANA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749504"/>
            <a:ext cx="5175826" cy="8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Cortana Skills (Speech Enabled Bots)</a:t>
            </a:r>
          </a:p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UWP Cortana (Speech)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40032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544755"/>
            <a:ext cx="3507782" cy="1754324"/>
          </a:xfrm>
        </p:spPr>
        <p:txBody>
          <a:bodyPr/>
          <a:lstStyle/>
          <a:p>
            <a:r>
              <a:rPr lang="en-US" dirty="0"/>
              <a:t>Cortana Skills (Speech enabled 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2898087"/>
            <a:ext cx="6311474" cy="1061827"/>
          </a:xfrm>
        </p:spPr>
        <p:txBody>
          <a:bodyPr/>
          <a:lstStyle/>
          <a:p>
            <a:r>
              <a:rPr lang="en-US" dirty="0"/>
              <a:t>MS Bot Framework</a:t>
            </a:r>
          </a:p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49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821753"/>
            <a:ext cx="3507782" cy="1200327"/>
          </a:xfrm>
        </p:spPr>
        <p:txBody>
          <a:bodyPr/>
          <a:lstStyle/>
          <a:p>
            <a:r>
              <a:rPr lang="en-US" dirty="0"/>
              <a:t>UWP Cortana (Speech)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1738795"/>
            <a:ext cx="6311474" cy="3380411"/>
          </a:xfrm>
        </p:spPr>
        <p:txBody>
          <a:bodyPr/>
          <a:lstStyle/>
          <a:p>
            <a:r>
              <a:rPr lang="en-US" dirty="0"/>
              <a:t>Voice Commands</a:t>
            </a:r>
          </a:p>
          <a:p>
            <a:pPr lvl="1"/>
            <a:r>
              <a:rPr lang="en-US" dirty="0"/>
              <a:t>VCD.xml file</a:t>
            </a:r>
          </a:p>
          <a:p>
            <a:pPr lvl="1"/>
            <a:r>
              <a:rPr lang="en-US" dirty="0"/>
              <a:t>Used to launch Apps (Deep Link)</a:t>
            </a:r>
          </a:p>
          <a:p>
            <a:pPr lvl="1"/>
            <a:r>
              <a:rPr lang="en-US" dirty="0"/>
              <a:t>Used to display information provided by </a:t>
            </a:r>
            <a:r>
              <a:rPr lang="en-US" dirty="0" err="1"/>
              <a:t>VoiceCommandService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Text-To-Speech (TTS)</a:t>
            </a:r>
          </a:p>
        </p:txBody>
      </p:sp>
    </p:spTree>
    <p:extLst>
      <p:ext uri="{BB962C8B-B14F-4D97-AF65-F5344CB8AC3E}">
        <p14:creationId xmlns:p14="http://schemas.microsoft.com/office/powerpoint/2010/main" val="3389502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Voice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VCD.xml File</a:t>
            </a:r>
          </a:p>
          <a:p>
            <a:r>
              <a:rPr lang="en-US" dirty="0"/>
              <a:t>Register VCD File</a:t>
            </a:r>
          </a:p>
          <a:p>
            <a:r>
              <a:rPr lang="en-US" dirty="0"/>
              <a:t>Update Phrase Lists</a:t>
            </a:r>
          </a:p>
          <a:p>
            <a:r>
              <a:rPr lang="en-US" dirty="0"/>
              <a:t>Declare Dictation Phrase Topics</a:t>
            </a:r>
          </a:p>
          <a:p>
            <a:r>
              <a:rPr lang="en-US" dirty="0"/>
              <a:t>Declare Capabilities in </a:t>
            </a:r>
            <a:r>
              <a:rPr lang="en-US" dirty="0" err="1"/>
              <a:t>Package.appxmanifest</a:t>
            </a:r>
            <a:endParaRPr lang="en-US" dirty="0"/>
          </a:p>
          <a:p>
            <a:pPr lvl="1"/>
            <a:r>
              <a:rPr lang="en-US" dirty="0"/>
              <a:t>Microphone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Text-To-Speech (TTS)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US" dirty="0" err="1"/>
              <a:t>SpeechSynthesizer</a:t>
            </a:r>
            <a:endParaRPr lang="en-US" dirty="0"/>
          </a:p>
          <a:p>
            <a:pPr marL="297073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SpeechSynthesisStream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stream =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speechSynth.SynthesizeTextToStreamAsync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/>
              <a:t>-OR-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speechSynth.SynthesizeSsmlToStreamAsync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Sample SSML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@"&lt;speak version='1.0'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xmlns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='http://www.w3.org/2001/10/synthesis'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xml:lang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-US'&gt;"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&lt;prosody contour='(0%,+80Hz) (10%,+80%)      (40%,+80Hz)'&gt;World&lt;/prosody&gt;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"&lt;break time='500ms' /&gt;"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"Goodbye &lt;prosody rate='slow' contour='(0%,+20Hz) (10%,+30%)        (40%,+10Hz)'&gt;World&lt;/prosody&gt;"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"&lt;/speak&gt;"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Literally stick words in the device’s mouth!</a:t>
            </a:r>
          </a:p>
        </p:txBody>
      </p:sp>
    </p:spTree>
    <p:extLst>
      <p:ext uri="{BB962C8B-B14F-4D97-AF65-F5344CB8AC3E}">
        <p14:creationId xmlns:p14="http://schemas.microsoft.com/office/powerpoint/2010/main" val="2620963924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000FF"/>
      </a:hlink>
      <a:folHlink>
        <a:srgbClr val="FF00FF"/>
      </a:folHlink>
    </a:clrScheme>
    <a:fontScheme name="Pluralsight 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luralsight 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Pluralsight_PPT_PresentationTemplate</Template>
  <TotalTime>325</TotalTime>
  <Words>809</Words>
  <Application>Microsoft Office PowerPoint</Application>
  <PresentationFormat>Widescreen</PresentationFormat>
  <Paragraphs>180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Calibri</vt:lpstr>
      <vt:lpstr>Consolas</vt:lpstr>
      <vt:lpstr>Gotham Light</vt:lpstr>
      <vt:lpstr>Gotham Medium</vt:lpstr>
      <vt:lpstr>Helvetica</vt:lpstr>
      <vt:lpstr>Helvetica Light</vt:lpstr>
      <vt:lpstr>Helvetica Neue</vt:lpstr>
      <vt:lpstr>Montserrat</vt:lpstr>
      <vt:lpstr>Montserrat Black</vt:lpstr>
      <vt:lpstr>Montserrat Light</vt:lpstr>
      <vt:lpstr>Montserrat Ultra Light</vt:lpstr>
      <vt:lpstr>Myriad Pro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Voice Commands</vt:lpstr>
      <vt:lpstr> Text-To-Speech (TTS)</vt:lpstr>
      <vt:lpstr> Speech Recognizers</vt:lpstr>
      <vt:lpstr> Using SpeechRecognizer</vt:lpstr>
      <vt:lpstr> Choosing a ISpeechRecognitionConstraint</vt:lpstr>
      <vt:lpstr>PowerPoint Presentation</vt:lpstr>
      <vt:lpstr> Single Shot Location</vt:lpstr>
      <vt:lpstr> Continuous Tracking</vt:lpstr>
      <vt:lpstr> Best Practices</vt:lpstr>
      <vt:lpstr>PowerPoint Presentation</vt:lpstr>
      <vt:lpstr> My Research: Cortana Skills</vt:lpstr>
      <vt:lpstr> My Research: UWP Cortana</vt:lpstr>
      <vt:lpstr> My Research: UWP Cortana (continued)</vt:lpstr>
      <vt:lpstr> My Research: Location</vt:lpstr>
      <vt:lpstr> My Research: Helpful UWP Topics</vt:lpstr>
      <vt:lpstr>PowerPoint Presentation</vt:lpstr>
      <vt:lpstr> Download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Cortana, Where Am I?</dc:title>
  <dc:creator>Danny Warren</dc:creator>
  <cp:lastModifiedBy>Danny Warren</cp:lastModifiedBy>
  <cp:revision>88</cp:revision>
  <dcterms:created xsi:type="dcterms:W3CDTF">2015-08-06T04:10:25Z</dcterms:created>
  <dcterms:modified xsi:type="dcterms:W3CDTF">2017-08-02T05:40:20Z</dcterms:modified>
</cp:coreProperties>
</file>